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421" r:id="rId4"/>
    <p:sldId id="422" r:id="rId5"/>
    <p:sldId id="423" r:id="rId7"/>
    <p:sldId id="282" r:id="rId8"/>
    <p:sldId id="431" r:id="rId9"/>
    <p:sldId id="432" r:id="rId10"/>
    <p:sldId id="424" r:id="rId11"/>
    <p:sldId id="426" r:id="rId12"/>
    <p:sldId id="270" r:id="rId13"/>
  </p:sldIdLst>
  <p:sldSz cx="18288000" cy="10287000"/>
  <p:notesSz cx="6858000" cy="9144000"/>
  <p:embeddedFontLst>
    <p:embeddedFont>
      <p:font typeface="Arial Unicode Bold" panose="020B0704020202020204" charset="-12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6" autoAdjust="0"/>
  </p:normalViewPr>
  <p:slideViewPr>
    <p:cSldViewPr showGuides="1">
      <p:cViewPr varScale="1">
        <p:scale>
          <a:sx n="70" d="100"/>
          <a:sy n="70" d="100"/>
        </p:scale>
        <p:origin x="696" y="84"/>
      </p:cViewPr>
      <p:guideLst>
        <p:guide orient="horz" pos="218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276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DỰ ĐOÁN RỦI RO TÉ NGÃ CỦA NGƯỜI CAO TUỔI DỰA TRÊN CẢM BIẾN ĐEO </a:t>
            </a: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TAY </a:t>
            </a:r>
            <a:endParaRPr lang="en-US" sz="360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</a:t>
            </a:r>
            <a:r>
              <a:rPr lang="vi-VN" alt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Nhóm 2</a:t>
            </a:r>
            <a:endParaRPr lang="vi-VN" altLang="en-US" sz="40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ĐẶT VẤN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ĐỀ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043430"/>
            <a:ext cx="9999980" cy="8068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Té ngã là một trong những nguyên nhân hàng 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ầu gây th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ơng tích và tử vong ở ng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ời cao tuổi.</a:t>
            </a: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Hậu quả của té ngã không chỉ ảnh h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ởng 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ến sức khỏe thể chất mà còn gây ra những vấn 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ề tâm l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ý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 và xã hội.</a:t>
            </a:r>
            <a:r>
              <a:rPr lang="en-US" sz="36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Nhu cầu về các giải pháp công nghệ 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ể dự 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đ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oán và ng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ă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 ngừa té ngã ngày càng t</a:t>
            </a:r>
            <a:r>
              <a:rPr lang="" altLang="en-US" sz="3600">
                <a:latin typeface="Arial" panose="020B0604020202090204" pitchFamily="34" charset="0"/>
                <a:cs typeface="Arial" panose="020B0604020202090204" pitchFamily="34" charset="0"/>
              </a:rPr>
              <a:t>ă</a:t>
            </a:r>
            <a:r>
              <a:rPr lang="en-US" altLang="en-US" sz="3600">
                <a:latin typeface="Arial" panose="020B0604020202090204" pitchFamily="34" charset="0"/>
                <a:cs typeface="Arial" panose="020B0604020202090204" pitchFamily="34" charset="0"/>
              </a:rPr>
              <a:t>ng.</a:t>
            </a: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endParaRPr lang="en-US" sz="3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154285" y="2331085"/>
            <a:ext cx="8112125" cy="6490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33400" y="2074545"/>
            <a:ext cx="11102975" cy="1646555"/>
          </a:xfrm>
          <a:prstGeom prst="rect">
            <a:avLst/>
          </a:prstGeom>
        </p:spPr>
        <p:txBody>
          <a:bodyPr>
            <a:noAutofit/>
          </a:bodyPr>
          <a:p>
            <a:r>
              <a:rPr sz="3000" b="1">
                <a:latin typeface="Arial Bold" panose="020B0604020202090204" charset="0"/>
                <a:cs typeface="Arial Bold" panose="020B0604020202090204" charset="0"/>
              </a:rPr>
              <a:t>Phương pháp phát hiện té ngã có quấy rầy (Obtrusive)</a:t>
            </a:r>
            <a:endParaRPr sz="3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57200" y="3086100"/>
            <a:ext cx="7661275" cy="768350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sz="3000"/>
              <a:t>Dùng camera hoặc video để theo dõi và phân tích hình ảnh</a:t>
            </a:r>
            <a:endParaRPr sz="3000"/>
          </a:p>
          <a:p>
            <a:pPr algn="just"/>
            <a:r>
              <a:rPr lang="en-US" altLang="en-US" sz="3000"/>
              <a:t>Cách tiếp cận:</a:t>
            </a:r>
            <a:endParaRPr lang="en-US" altLang="en-US" sz="3000"/>
          </a:p>
          <a:p>
            <a:pPr algn="just"/>
            <a:r>
              <a:rPr lang="en-US" altLang="en-US" sz="3000"/>
              <a:t>SVM (Foroughi et al., 2008a): Nhận diện qua </a:t>
            </a:r>
            <a:r>
              <a:rPr lang="" altLang="en-US" sz="3000"/>
              <a:t>đư</a:t>
            </a:r>
            <a:r>
              <a:rPr lang="en-US" altLang="en-US" sz="3000"/>
              <a:t>ờng viền cơ thể, bóng, t</a:t>
            </a:r>
            <a:r>
              <a:rPr lang="" altLang="en-US" sz="3000"/>
              <a:t>ư</a:t>
            </a:r>
            <a:r>
              <a:rPr lang="en-US" altLang="en-US" sz="3000"/>
              <a:t> thế </a:t>
            </a:r>
            <a:r>
              <a:rPr lang="" altLang="en-US" sz="3000"/>
              <a:t>đ</a:t>
            </a:r>
            <a:r>
              <a:rPr lang="en-US" altLang="en-US" sz="3000"/>
              <a:t>ầu (88% chính xác).</a:t>
            </a:r>
            <a:endParaRPr lang="en-US" altLang="en-US" sz="3000"/>
          </a:p>
          <a:p>
            <a:pPr algn="just"/>
            <a:r>
              <a:rPr lang="en-US" altLang="en-US" sz="3000"/>
              <a:t>ANN (Foroughi et al., 2008b): Ứng dụng mạng nơ-ron nhân tạo (91% chính xác).</a:t>
            </a:r>
            <a:endParaRPr lang="en-US" altLang="en-US" sz="3000"/>
          </a:p>
          <a:p>
            <a:pPr algn="just"/>
            <a:r>
              <a:rPr lang="en-US" altLang="en-US" sz="3000"/>
              <a:t>SVM + ITMI (Foroughi et al., 2008c): Kết hợp hình ảnh chuyển </a:t>
            </a:r>
            <a:r>
              <a:rPr lang="" altLang="en-US" sz="3000"/>
              <a:t>đ</a:t>
            </a:r>
            <a:r>
              <a:rPr lang="en-US" altLang="en-US" sz="3000"/>
              <a:t>ộng tích hợp (89.5% chính xác).</a:t>
            </a:r>
            <a:r>
              <a:rPr sz="3000"/>
              <a:t>.</a:t>
            </a:r>
            <a:endParaRPr sz="3000"/>
          </a:p>
        </p:txBody>
      </p:sp>
      <p:pic>
        <p:nvPicPr>
          <p:cNvPr id="14" name="Picture 13" descr="anh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820" y="2857500"/>
            <a:ext cx="9829165" cy="5753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2018665"/>
            <a:ext cx="12672695" cy="1038860"/>
          </a:xfrm>
          <a:prstGeom prst="rect">
            <a:avLst/>
          </a:prstGeom>
        </p:spPr>
        <p:txBody>
          <a:bodyPr>
            <a:noAutofit/>
          </a:bodyPr>
          <a:p>
            <a:r>
              <a:rPr sz="3000" b="1">
                <a:latin typeface="Arial Bold" panose="020B0604020202090204" charset="0"/>
                <a:cs typeface="Arial Bold" panose="020B0604020202090204" charset="0"/>
              </a:rPr>
              <a:t>Phương pháp phát hiện té ngã không quấy rầy (Non-Obtrusive)</a:t>
            </a:r>
            <a:endParaRPr sz="3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3400" y="2933700"/>
            <a:ext cx="10122535" cy="3218815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sz="3000"/>
              <a:t> Dùng cảm biến đeo trên người để ghi nhận dữ liệu chuyển động.</a:t>
            </a:r>
            <a:endParaRPr sz="3000"/>
          </a:p>
          <a:p>
            <a:pPr algn="just"/>
            <a:r>
              <a:rPr sz="3000"/>
              <a:t>Cách tiếp cận: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Li et al. (2009): Cảm biến gắn ngực + chân, phân tích tư thế để phát hiện té ngã.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Chen et al. (2006) - UC Berkeley: Thiết bị MEMS đeo thắt lưng, đo biến thiên G-force.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Kwapisz et al. (2011): Áp dụng MLP Neural Network, phân loại hành vi chính xác 91.7%.</a:t>
            </a:r>
            <a:endParaRPr sz="3000"/>
          </a:p>
          <a:p>
            <a:pPr algn="just">
              <a:buFont typeface="Arial" panose="020B0604020202090204"/>
              <a:buChar char="•"/>
            </a:pPr>
            <a:r>
              <a:rPr lang="vi-VN" sz="3000"/>
              <a:t> </a:t>
            </a:r>
            <a:r>
              <a:rPr sz="3000"/>
              <a:t>Ronao &amp; Cho (2016): Dùng Deep Learning (CNN), độ chính xác lên đến 94.7%</a:t>
            </a:r>
            <a:r>
              <a:rPr sz="1600"/>
              <a:t>.</a:t>
            </a:r>
            <a:endParaRPr sz="1600"/>
          </a:p>
        </p:txBody>
      </p:sp>
      <p:pic>
        <p:nvPicPr>
          <p:cNvPr id="7" name="Picture 6" descr="anh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35" y="2705100"/>
            <a:ext cx="7517765" cy="5742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PHƯƠNG PHÁP VÀ TRIỂN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KHAI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85800" y="2078355"/>
            <a:ext cx="6988810" cy="2069465"/>
          </a:xfrm>
          <a:prstGeom prst="rect">
            <a:avLst/>
          </a:prstGeom>
        </p:spPr>
        <p:txBody>
          <a:bodyPr>
            <a:noAutofit/>
          </a:bodyPr>
          <a:p>
            <a:pPr algn="just">
              <a:lnSpc>
                <a:spcPct val="150000"/>
              </a:lnSpc>
            </a:pPr>
            <a:r>
              <a:rPr sz="3600"/>
              <a:t>Kết hợp CNN và LSTM. </a:t>
            </a:r>
            <a:endParaRPr sz="3600"/>
          </a:p>
          <a:p>
            <a:pPr algn="just">
              <a:lnSpc>
                <a:spcPct val="150000"/>
              </a:lnSpc>
              <a:buFont typeface="Arial" panose="020B0604020202090204"/>
              <a:buChar char="•"/>
            </a:pPr>
            <a:r>
              <a:rPr lang="vi-VN" sz="3600"/>
              <a:t> </a:t>
            </a:r>
            <a:r>
              <a:rPr sz="3600"/>
              <a:t>CNN : Dùng để trích xuất các đặc trưng quan trọng từ tín hiệu cảm biến (gia tốc, gyroscope).</a:t>
            </a:r>
            <a:endParaRPr sz="3600"/>
          </a:p>
          <a:p>
            <a:pPr algn="just">
              <a:lnSpc>
                <a:spcPct val="150000"/>
              </a:lnSpc>
              <a:buFont typeface="Arial" panose="020B0604020202090204"/>
              <a:buChar char="•"/>
            </a:pPr>
            <a:r>
              <a:rPr lang="vi-VN" sz="3600"/>
              <a:t> </a:t>
            </a:r>
            <a:r>
              <a:rPr sz="3600"/>
              <a:t>LSTM : Dùng để xử lý dữ liệu chuỗi thời gian, giúp nhận diện các mẫu chuyển động nguy hiểm</a:t>
            </a:r>
            <a:r>
              <a:rPr sz="1600"/>
              <a:t>.</a:t>
            </a:r>
            <a:endParaRPr sz="1600"/>
          </a:p>
        </p:txBody>
      </p:sp>
      <p:pic>
        <p:nvPicPr>
          <p:cNvPr id="7" name="Picture 6" descr="anh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65" y="2400300"/>
            <a:ext cx="9422130" cy="6156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PHƯƠNG PHÁP VÀ TRIỂN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KHAI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10" name="Picture 9" descr="A2C00EDF-1132-4866-9C41-96F09832A8A0_1_201_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2510"/>
            <a:ext cx="18288000" cy="722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6800" y="2095500"/>
            <a:ext cx="15959455" cy="677164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Bộ dữ liệu sử dụng: MobiFall Dataset v2.0, chứa dữ liệu từ cảm biến gia tốc và gyroscope.</a:t>
            </a:r>
            <a:endParaRPr sz="36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Số lượng người tham gia: Bộ dữ liệu bao gồm thông tin từ 30-50 người cao tuổi, ghi lại các hành động như đi bộ, ngồi xuống, đứng dậy và té ngã.</a:t>
            </a:r>
            <a:endParaRPr sz="36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600"/>
              <a:t>Dữ liệu thu thập: Gồm các tín hiệu cảm biến (gia tốc và gyroscope) được ghi nhận trong các tình huống thực tế.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MUỐN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2247900"/>
            <a:ext cx="9854565" cy="183896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000"/>
              <a:t>Mô hình đạt độ chính xác trên 90%, có khả năng phân biệt rõ ràng giữa các hành động bình thường và nguy cơ té ngã</a:t>
            </a:r>
            <a:r>
              <a:rPr lang="vi-VN" sz="3000"/>
              <a:t>,</a:t>
            </a:r>
            <a:r>
              <a:rPr sz="3000">
                <a:sym typeface="+mn-ea"/>
              </a:rPr>
              <a:t>giảm thiểu cảnh báo sai (false positives) và bỏ sót (false negatives)</a:t>
            </a:r>
            <a:r>
              <a:rPr sz="3000">
                <a:sym typeface="+mn-ea"/>
              </a:rPr>
              <a:t>.</a:t>
            </a:r>
            <a:endParaRPr sz="30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000">
                <a:sym typeface="+mn-ea"/>
              </a:rPr>
              <a:t>Dự đoán chính xác trên dữ liệu kiểm tra: Mô hình cần dự đoán chính xác tình huống té ngã khi kiểm tra trên tập dữ liệu mới, sử dụng chỉ số Precision, Recall và F1-score để đánh giá.</a:t>
            </a:r>
            <a:endParaRPr sz="3000"/>
          </a:p>
          <a:p>
            <a:pPr algn="just"/>
            <a:endParaRPr sz="3000"/>
          </a:p>
          <a:p>
            <a:pPr algn="just"/>
            <a:endParaRPr sz="3000"/>
          </a:p>
        </p:txBody>
      </p:sp>
      <p:sp>
        <p:nvSpPr>
          <p:cNvPr id="8" name="Text Box 7"/>
          <p:cNvSpPr txBox="1"/>
          <p:nvPr/>
        </p:nvSpPr>
        <p:spPr>
          <a:xfrm>
            <a:off x="951230" y="3973830"/>
            <a:ext cx="9853930" cy="2077085"/>
          </a:xfrm>
          <a:prstGeom prst="rect">
            <a:avLst/>
          </a:prstGeom>
        </p:spPr>
        <p:txBody>
          <a:bodyPr>
            <a:noAutofit/>
          </a:bodyPr>
          <a:p>
            <a:endParaRPr sz="300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0894695" y="2552700"/>
            <a:ext cx="6709410" cy="5545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QUẢ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5" name="Picture 4" descr="Ảnh chụp Màn hình 2025-03-07 lúc 23.47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55" y="3578225"/>
            <a:ext cx="12444730" cy="53816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34060" y="2027555"/>
            <a:ext cx="107721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000" b="1">
                <a:latin typeface="Arial Bold" panose="020B0604020202090204" charset="0"/>
                <a:cs typeface="Arial Bold" panose="020B0604020202090204" charset="0"/>
              </a:rPr>
              <a:t>Dự đoán các hành động ngoài té ngã và không té ngã</a:t>
            </a:r>
            <a:endParaRPr lang="vi-VN" altLang="en-US" sz="3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2313</Words>
  <Application>WPS Presentation</Application>
  <PresentationFormat>Custom</PresentationFormat>
  <Paragraphs>57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Arial Unicode Bold</vt:lpstr>
      <vt:lpstr>Arial</vt:lpstr>
      <vt:lpstr>Microsoft YaHei</vt:lpstr>
      <vt:lpstr>汉仪旗黑</vt:lpstr>
      <vt:lpstr>Arial Unicode MS</vt:lpstr>
      <vt:lpstr>Calibri</vt:lpstr>
      <vt:lpstr>Helvetica Neue</vt:lpstr>
      <vt:lpstr>Times New Roman</vt:lpstr>
      <vt:lpstr>汉仪书宋二KW</vt:lpstr>
      <vt:lpstr>Arial Bold</vt:lpstr>
      <vt:lpstr>Apple Color Emoji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quang</cp:lastModifiedBy>
  <cp:revision>95</cp:revision>
  <dcterms:created xsi:type="dcterms:W3CDTF">2025-03-07T16:50:55Z</dcterms:created>
  <dcterms:modified xsi:type="dcterms:W3CDTF">2025-03-07T16:50:55Z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F2A945E10D1A03ABEF23CB67D0CC6576_42</vt:lpwstr>
  </property>
  <property fmtid="{D5CDD505-2E9C-101B-9397-08002B2CF9AE}" pid="3" name="KSOProductBuildVer">
    <vt:lpwstr>1033-6.11.0.8608</vt:lpwstr>
  </property>
</Properties>
</file>